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20"/>
  </p:notesMasterIdLst>
  <p:sldIdLst>
    <p:sldId id="256" r:id="rId3"/>
    <p:sldId id="257" r:id="rId4"/>
    <p:sldId id="273" r:id="rId5"/>
    <p:sldId id="271" r:id="rId6"/>
    <p:sldId id="272" r:id="rId7"/>
    <p:sldId id="258" r:id="rId8"/>
    <p:sldId id="261" r:id="rId9"/>
    <p:sldId id="262" r:id="rId10"/>
    <p:sldId id="263" r:id="rId11"/>
    <p:sldId id="264" r:id="rId12"/>
    <p:sldId id="265" r:id="rId13"/>
    <p:sldId id="267" r:id="rId14"/>
    <p:sldId id="268" r:id="rId15"/>
    <p:sldId id="269" r:id="rId16"/>
    <p:sldId id="270" r:id="rId17"/>
    <p:sldId id="259" r:id="rId18"/>
    <p:sldId id="260" r:id="rId1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84" autoAdjust="0"/>
    <p:restoredTop sz="94660"/>
  </p:normalViewPr>
  <p:slideViewPr>
    <p:cSldViewPr>
      <p:cViewPr>
        <p:scale>
          <a:sx n="63" d="100"/>
          <a:sy n="63" d="100"/>
        </p:scale>
        <p:origin x="-752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customXml" Target="../customXml/item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72B8CD-F150-B042-A53D-F1D6228FFA2A}" type="datetimeFigureOut">
              <a:rPr lang="en-US" smtClean="0"/>
              <a:t>4/7/13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6D59E4-AC9A-DE4F-87DD-93C4FEBA3D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133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Divide students</a:t>
            </a:r>
            <a:r>
              <a:rPr lang="en-US" baseline="0" dirty="0" smtClean="0"/>
              <a:t> into groups by character. In my case, it will be by table groups</a:t>
            </a:r>
            <a:r>
              <a:rPr lang="en-US" baseline="0" dirty="0" smtClean="0"/>
              <a:t>. </a:t>
            </a:r>
          </a:p>
          <a:p>
            <a:r>
              <a:rPr lang="en-US" baseline="0" dirty="0" smtClean="0"/>
              <a:t>Little Red Hen- Betty’s Table</a:t>
            </a:r>
          </a:p>
          <a:p>
            <a:r>
              <a:rPr lang="en-US" baseline="0" dirty="0" smtClean="0"/>
              <a:t>Pig- Jacob’s Table</a:t>
            </a:r>
          </a:p>
          <a:p>
            <a:r>
              <a:rPr lang="en-US" baseline="0" dirty="0" smtClean="0"/>
              <a:t>Dog- Lindsey’s Table &amp; </a:t>
            </a:r>
            <a:r>
              <a:rPr lang="en-US" baseline="0" dirty="0" err="1" smtClean="0"/>
              <a:t>Kieffer</a:t>
            </a:r>
            <a:endParaRPr lang="en-US" baseline="0" dirty="0" smtClean="0"/>
          </a:p>
          <a:p>
            <a:r>
              <a:rPr lang="en-US" baseline="0" dirty="0" smtClean="0"/>
              <a:t>Cat- Tyler’s Table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D59E4-AC9A-DE4F-87DD-93C4FEBA3D3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4714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Draw sticks to ask- where should the quotation marks</a:t>
            </a:r>
            <a:r>
              <a:rPr lang="en-US" baseline="0" dirty="0" smtClean="0"/>
              <a:t> go in this sentence?</a:t>
            </a:r>
          </a:p>
          <a:p>
            <a:r>
              <a:rPr lang="en-US" dirty="0" smtClean="0"/>
              <a:t>Write on your whiteboard- where you would put quotation</a:t>
            </a:r>
            <a:r>
              <a:rPr lang="en-US" baseline="0" dirty="0" smtClean="0"/>
              <a:t> marks in this sentence. I am going to come around and see where you put the quotation marks.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D59E4-AC9A-DE4F-87DD-93C4FEBA3D3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2808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Remember-</a:t>
            </a:r>
            <a:r>
              <a:rPr lang="en-US" baseline="0" dirty="0" smtClean="0"/>
              <a:t> I need quotation marks and a comma in </a:t>
            </a:r>
            <a:r>
              <a:rPr lang="en-US" baseline="0" smtClean="0"/>
              <a:t>this sentence.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D59E4-AC9A-DE4F-87DD-93C4FEBA3D3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9059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Have children from each group come up</a:t>
            </a:r>
            <a:r>
              <a:rPr lang="en-US" baseline="0" dirty="0" smtClean="0"/>
              <a:t> to the whiteboard &amp; mark where to put quotation marks.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D59E4-AC9A-DE4F-87DD-93C4FEBA3D3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611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3ACA5-3BA5-43A4-B997-A38478D2CF24}" type="datetimeFigureOut">
              <a:rPr lang="fr-FR" smtClean="0"/>
              <a:pPr/>
              <a:t>4/7/13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22A8-A599-4E55-973A-60A868F0A29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3ACA5-3BA5-43A4-B997-A38478D2CF24}" type="datetimeFigureOut">
              <a:rPr lang="fr-FR" smtClean="0"/>
              <a:pPr/>
              <a:t>4/7/13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22A8-A599-4E55-973A-60A868F0A29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3ACA5-3BA5-43A4-B997-A38478D2CF24}" type="datetimeFigureOut">
              <a:rPr lang="fr-FR" smtClean="0"/>
              <a:pPr/>
              <a:t>4/7/13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22A8-A599-4E55-973A-60A868F0A29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3ACA5-3BA5-43A4-B997-A38478D2CF24}" type="datetimeFigureOut">
              <a:rPr lang="fr-FR" smtClean="0"/>
              <a:pPr/>
              <a:t>4/7/13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22A8-A599-4E55-973A-60A868F0A29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3ACA5-3BA5-43A4-B997-A38478D2CF24}" type="datetimeFigureOut">
              <a:rPr lang="fr-FR" smtClean="0"/>
              <a:pPr/>
              <a:t>4/7/13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22A8-A599-4E55-973A-60A868F0A29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3ACA5-3BA5-43A4-B997-A38478D2CF24}" type="datetimeFigureOut">
              <a:rPr lang="fr-FR" smtClean="0"/>
              <a:pPr/>
              <a:t>4/7/13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22A8-A599-4E55-973A-60A868F0A29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3ACA5-3BA5-43A4-B997-A38478D2CF24}" type="datetimeFigureOut">
              <a:rPr lang="fr-FR" smtClean="0"/>
              <a:pPr/>
              <a:t>4/7/13</a:t>
            </a:fld>
            <a:endParaRPr lang="fr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22A8-A599-4E55-973A-60A868F0A29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3ACA5-3BA5-43A4-B997-A38478D2CF24}" type="datetimeFigureOut">
              <a:rPr lang="fr-FR" smtClean="0"/>
              <a:pPr/>
              <a:t>4/7/13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22A8-A599-4E55-973A-60A868F0A29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3ACA5-3BA5-43A4-B997-A38478D2CF24}" type="datetimeFigureOut">
              <a:rPr lang="fr-FR" smtClean="0"/>
              <a:pPr/>
              <a:t>4/7/13</a:t>
            </a:fld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22A8-A599-4E55-973A-60A868F0A29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3ACA5-3BA5-43A4-B997-A38478D2CF24}" type="datetimeFigureOut">
              <a:rPr lang="fr-FR" smtClean="0"/>
              <a:pPr/>
              <a:t>4/7/13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22A8-A599-4E55-973A-60A868F0A29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3ACA5-3BA5-43A4-B997-A38478D2CF24}" type="datetimeFigureOut">
              <a:rPr lang="fr-FR" smtClean="0"/>
              <a:pPr/>
              <a:t>4/7/13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22A8-A599-4E55-973A-60A868F0A29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43ACA5-3BA5-43A4-B997-A38478D2CF24}" type="datetimeFigureOut">
              <a:rPr lang="fr-FR" smtClean="0"/>
              <a:pPr/>
              <a:t>4/7/13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A222A8-A599-4E55-973A-60A868F0A293}" type="slidenum">
              <a:rPr lang="fr-CA" smtClean="0"/>
              <a:pPr/>
              <a:t>‹#›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4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Relationship Id="rId3" Type="http://schemas.openxmlformats.org/officeDocument/2006/relationships/image" Target="../media/image9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4" Type="http://schemas.openxmlformats.org/officeDocument/2006/relationships/image" Target="../media/image11.JPG"/><Relationship Id="rId5" Type="http://schemas.openxmlformats.org/officeDocument/2006/relationships/image" Target="../media/image12.JPG"/><Relationship Id="rId6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4" Type="http://schemas.openxmlformats.org/officeDocument/2006/relationships/image" Target="../media/image6.JPG"/><Relationship Id="rId5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G"/><Relationship Id="rId5" Type="http://schemas.openxmlformats.org/officeDocument/2006/relationships/image" Target="../media/image5.JPG"/><Relationship Id="rId6" Type="http://schemas.openxmlformats.org/officeDocument/2006/relationships/image" Target="../media/image6.JPG"/><Relationship Id="rId7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4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3568" y="383"/>
            <a:ext cx="7772400" cy="1167518"/>
          </a:xfrm>
        </p:spPr>
        <p:txBody>
          <a:bodyPr>
            <a:normAutofit fontScale="90000"/>
          </a:bodyPr>
          <a:lstStyle/>
          <a:p>
            <a:r>
              <a:rPr lang="fr-CA" sz="4000" u="sng" dirty="0" smtClean="0">
                <a:solidFill>
                  <a:schemeClr val="bg1"/>
                </a:solidFill>
              </a:rPr>
              <a:t>The </a:t>
            </a:r>
            <a:r>
              <a:rPr lang="fr-CA" sz="4000" u="sng" dirty="0" err="1" smtClean="0">
                <a:solidFill>
                  <a:schemeClr val="bg1"/>
                </a:solidFill>
              </a:rPr>
              <a:t>Little</a:t>
            </a:r>
            <a:r>
              <a:rPr lang="fr-CA" sz="4000" u="sng" dirty="0" smtClean="0">
                <a:solidFill>
                  <a:schemeClr val="bg1"/>
                </a:solidFill>
              </a:rPr>
              <a:t> </a:t>
            </a:r>
            <a:r>
              <a:rPr lang="fr-CA" sz="4000" u="sng" dirty="0" err="1" smtClean="0">
                <a:solidFill>
                  <a:schemeClr val="bg1"/>
                </a:solidFill>
              </a:rPr>
              <a:t>Red</a:t>
            </a:r>
            <a:r>
              <a:rPr lang="fr-CA" sz="4000" u="sng" dirty="0" smtClean="0">
                <a:solidFill>
                  <a:schemeClr val="bg1"/>
                </a:solidFill>
              </a:rPr>
              <a:t> </a:t>
            </a:r>
            <a:r>
              <a:rPr lang="fr-CA" sz="4000" u="sng" dirty="0" err="1" smtClean="0">
                <a:solidFill>
                  <a:schemeClr val="bg1"/>
                </a:solidFill>
              </a:rPr>
              <a:t>Hen</a:t>
            </a:r>
            <a:r>
              <a:rPr lang="fr-CA" sz="4000" u="sng" dirty="0" smtClean="0">
                <a:solidFill>
                  <a:schemeClr val="bg1"/>
                </a:solidFill>
              </a:rPr>
              <a:t> </a:t>
            </a:r>
            <a:r>
              <a:rPr lang="fr-CA" sz="4000" dirty="0" err="1" smtClean="0">
                <a:solidFill>
                  <a:schemeClr val="bg1"/>
                </a:solidFill>
              </a:rPr>
              <a:t>teaches</a:t>
            </a:r>
            <a:r>
              <a:rPr lang="fr-CA" sz="4000" dirty="0" smtClean="0">
                <a:solidFill>
                  <a:schemeClr val="bg1"/>
                </a:solidFill>
              </a:rPr>
              <a:t> us </a:t>
            </a:r>
            <a:br>
              <a:rPr lang="fr-CA" sz="4000" dirty="0" smtClean="0">
                <a:solidFill>
                  <a:schemeClr val="bg1"/>
                </a:solidFill>
              </a:rPr>
            </a:br>
            <a:r>
              <a:rPr lang="fr-CA" sz="4000" dirty="0" smtClean="0">
                <a:solidFill>
                  <a:schemeClr val="bg1"/>
                </a:solidFill>
              </a:rPr>
              <a:t>how to use </a:t>
            </a:r>
            <a:r>
              <a:rPr lang="fr-CA" sz="4000" dirty="0" err="1" smtClean="0">
                <a:solidFill>
                  <a:schemeClr val="bg1"/>
                </a:solidFill>
              </a:rPr>
              <a:t>quotation</a:t>
            </a:r>
            <a:r>
              <a:rPr lang="fr-CA" sz="4000" dirty="0" smtClean="0">
                <a:solidFill>
                  <a:schemeClr val="bg1"/>
                </a:solidFill>
              </a:rPr>
              <a:t> marks</a:t>
            </a:r>
            <a:endParaRPr lang="fr-CA" sz="4000" dirty="0">
              <a:solidFill>
                <a:schemeClr val="bg1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5589240"/>
            <a:ext cx="6400800" cy="983032"/>
          </a:xfrm>
        </p:spPr>
        <p:txBody>
          <a:bodyPr>
            <a:normAutofit/>
          </a:bodyPr>
          <a:lstStyle/>
          <a:p>
            <a:endParaRPr lang="fr-CA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 for it Dogs!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Not </a:t>
            </a:r>
            <a:r>
              <a:rPr lang="en-US" dirty="0"/>
              <a:t>I   said </a:t>
            </a:r>
            <a:r>
              <a:rPr lang="en-US" dirty="0" smtClean="0"/>
              <a:t>Dog.</a:t>
            </a:r>
            <a:r>
              <a:rPr lang="en-US" dirty="0"/>
              <a:t> </a:t>
            </a:r>
          </a:p>
        </p:txBody>
      </p:sp>
      <p:pic>
        <p:nvPicPr>
          <p:cNvPr id="4" name="Picture 3" descr="MR90041748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3140968"/>
            <a:ext cx="2376264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7526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Cats, Dogs, and Pigs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We want to play   said they.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 descr="MR90041743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4581128"/>
            <a:ext cx="1634480" cy="1634480"/>
          </a:xfrm>
          <a:prstGeom prst="rect">
            <a:avLst/>
          </a:prstGeom>
        </p:spPr>
      </p:pic>
      <p:pic>
        <p:nvPicPr>
          <p:cNvPr id="6" name="Picture 5" descr="MR90041748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4725144"/>
            <a:ext cx="1296144" cy="1296144"/>
          </a:xfrm>
          <a:prstGeom prst="rect">
            <a:avLst/>
          </a:prstGeom>
        </p:spPr>
      </p:pic>
      <p:pic>
        <p:nvPicPr>
          <p:cNvPr id="7" name="Picture 6" descr="MR900438167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4797152"/>
            <a:ext cx="1080120" cy="120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4541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 Hens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54888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Then Little Red Hen had wheat.</a:t>
            </a:r>
          </a:p>
          <a:p>
            <a:pPr marL="0" indent="0">
              <a:buNone/>
            </a:pPr>
            <a:r>
              <a:rPr lang="en-US" dirty="0"/>
              <a:t> What can I do with this? said Little Red Hen.</a:t>
            </a:r>
          </a:p>
          <a:p>
            <a:pPr marL="0" indent="0">
              <a:buNone/>
            </a:pPr>
            <a:r>
              <a:rPr lang="en-US" dirty="0"/>
              <a:t> I will get help. I will call Dog, Cat, and Pig   she said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 descr="MR90010034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3861048"/>
            <a:ext cx="2232248" cy="2232248"/>
          </a:xfrm>
          <a:prstGeom prst="rect">
            <a:avLst/>
          </a:prstGeom>
        </p:spPr>
      </p:pic>
      <p:pic>
        <p:nvPicPr>
          <p:cNvPr id="7" name="Picture 6" descr="MR90029057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3861048"/>
            <a:ext cx="2117533" cy="2117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0775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Watch for your part.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 Little Red Hen ran to Dog, Pig, and Cat.</a:t>
            </a:r>
          </a:p>
          <a:p>
            <a:pPr marL="0" indent="0">
              <a:buNone/>
            </a:pPr>
            <a:r>
              <a:rPr lang="en-US" dirty="0"/>
              <a:t> I have wheat. Who will help me?   asked Little Red Hen.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 smtClean="0"/>
              <a:t>Will </a:t>
            </a:r>
            <a:r>
              <a:rPr lang="en-US" dirty="0"/>
              <a:t>you, Pig?   asked Little Red Hen.</a:t>
            </a:r>
          </a:p>
          <a:p>
            <a:pPr marL="0" indent="0">
              <a:buNone/>
            </a:pPr>
            <a:r>
              <a:rPr lang="en-US" dirty="0" smtClean="0"/>
              <a:t>No</a:t>
            </a:r>
            <a:r>
              <a:rPr lang="en-US" dirty="0"/>
              <a:t>, not I   said he.</a:t>
            </a:r>
          </a:p>
          <a:p>
            <a:pPr marL="0" indent="0">
              <a:buNone/>
            </a:pPr>
            <a:r>
              <a:rPr lang="en-US" dirty="0" smtClean="0"/>
              <a:t>Will </a:t>
            </a:r>
            <a:r>
              <a:rPr lang="en-US" dirty="0"/>
              <a:t>you, Cat?   asked Little Red Hen.</a:t>
            </a:r>
          </a:p>
          <a:p>
            <a:pPr marL="0" indent="0">
              <a:buNone/>
            </a:pPr>
            <a:r>
              <a:rPr lang="en-US" dirty="0" smtClean="0"/>
              <a:t>No</a:t>
            </a:r>
            <a:r>
              <a:rPr lang="en-US" dirty="0"/>
              <a:t>, not I   said he.</a:t>
            </a:r>
          </a:p>
          <a:p>
            <a:pPr marL="0" indent="0">
              <a:buNone/>
            </a:pPr>
            <a:r>
              <a:rPr lang="en-US" dirty="0" smtClean="0"/>
              <a:t>Will </a:t>
            </a:r>
            <a:r>
              <a:rPr lang="en-US" dirty="0"/>
              <a:t>you, Dog?   asked Little Red Hen.</a:t>
            </a:r>
          </a:p>
          <a:p>
            <a:pPr marL="0" indent="0">
              <a:buNone/>
            </a:pPr>
            <a:r>
              <a:rPr lang="en-US" dirty="0" smtClean="0"/>
              <a:t>No</a:t>
            </a:r>
            <a:r>
              <a:rPr lang="en-US" dirty="0"/>
              <a:t>, not I   said Dog.   We are busy.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4250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is talking here?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So Little Red Hen did the work. Little Red Hen made bread. </a:t>
            </a:r>
          </a:p>
        </p:txBody>
      </p:sp>
      <p:pic>
        <p:nvPicPr>
          <p:cNvPr id="4" name="Picture 3" descr="MR90010034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861048"/>
            <a:ext cx="2232248" cy="2232248"/>
          </a:xfrm>
          <a:prstGeom prst="rect">
            <a:avLst/>
          </a:prstGeom>
        </p:spPr>
      </p:pic>
      <p:pic>
        <p:nvPicPr>
          <p:cNvPr id="7" name="Picture 6" descr="MR90015622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3212976"/>
            <a:ext cx="1465854" cy="1465854"/>
          </a:xfrm>
          <a:prstGeom prst="rect">
            <a:avLst/>
          </a:prstGeom>
        </p:spPr>
      </p:pic>
      <p:pic>
        <p:nvPicPr>
          <p:cNvPr id="10" name="Picture 9" descr="MR90015623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3068960"/>
            <a:ext cx="1296144" cy="1296144"/>
          </a:xfrm>
          <a:prstGeom prst="rect">
            <a:avLst/>
          </a:prstGeom>
        </p:spPr>
      </p:pic>
      <p:pic>
        <p:nvPicPr>
          <p:cNvPr id="13" name="Picture 12" descr="MR900198666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4487416"/>
            <a:ext cx="1368152" cy="1368152"/>
          </a:xfrm>
          <a:prstGeom prst="rect">
            <a:avLst/>
          </a:prstGeom>
        </p:spPr>
      </p:pic>
      <p:pic>
        <p:nvPicPr>
          <p:cNvPr id="16" name="Picture 15" descr="MR900280950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5013176"/>
            <a:ext cx="1296144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7285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about this one?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  </a:t>
            </a:r>
            <a:r>
              <a:rPr lang="en-US" dirty="0" smtClean="0"/>
              <a:t>That </a:t>
            </a:r>
            <a:r>
              <a:rPr lang="en-US" dirty="0"/>
              <a:t>smells good!   said Dog, Cat, and Pig.</a:t>
            </a:r>
          </a:p>
          <a:p>
            <a:pPr marL="0" indent="0">
              <a:buNone/>
            </a:pPr>
            <a:r>
              <a:rPr lang="en-US" dirty="0"/>
              <a:t>  </a:t>
            </a:r>
            <a:r>
              <a:rPr lang="en-US" dirty="0" smtClean="0"/>
              <a:t>Is </a:t>
            </a:r>
            <a:r>
              <a:rPr lang="en-US" dirty="0"/>
              <a:t>that for us?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/>
              <a:t>  </a:t>
            </a:r>
            <a:r>
              <a:rPr lang="en-US" dirty="0" smtClean="0"/>
              <a:t>NO</a:t>
            </a:r>
            <a:r>
              <a:rPr lang="en-US" dirty="0"/>
              <a:t>! Stop!   said Little Red Hen.</a:t>
            </a:r>
          </a:p>
          <a:p>
            <a:pPr marL="0" indent="0">
              <a:buNone/>
            </a:pPr>
            <a:r>
              <a:rPr lang="en-US" dirty="0"/>
              <a:t>  </a:t>
            </a:r>
            <a:r>
              <a:rPr lang="en-US" dirty="0" smtClean="0"/>
              <a:t>I </a:t>
            </a:r>
            <a:r>
              <a:rPr lang="en-US" dirty="0"/>
              <a:t>did the work. You did the play. So I will eat this bread.</a:t>
            </a:r>
          </a:p>
          <a:p>
            <a:pPr marL="0" indent="0">
              <a:buNone/>
            </a:pPr>
            <a:r>
              <a:rPr lang="en-US" dirty="0"/>
              <a:t> </a:t>
            </a:r>
            <a:r>
              <a:rPr lang="en-US" dirty="0" smtClean="0"/>
              <a:t>And </a:t>
            </a:r>
            <a:r>
              <a:rPr lang="en-US" dirty="0"/>
              <a:t>so she did.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MR90041743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2732922"/>
            <a:ext cx="726436" cy="726436"/>
          </a:xfrm>
          <a:prstGeom prst="rect">
            <a:avLst/>
          </a:prstGeom>
        </p:spPr>
      </p:pic>
      <p:pic>
        <p:nvPicPr>
          <p:cNvPr id="5" name="Picture 4" descr="MR90041748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688974"/>
            <a:ext cx="576064" cy="576064"/>
          </a:xfrm>
          <a:prstGeom prst="rect">
            <a:avLst/>
          </a:prstGeom>
        </p:spPr>
      </p:pic>
      <p:pic>
        <p:nvPicPr>
          <p:cNvPr id="6" name="Picture 5" descr="MR900438167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2708920"/>
            <a:ext cx="480053" cy="534414"/>
          </a:xfrm>
          <a:prstGeom prst="rect">
            <a:avLst/>
          </a:prstGeom>
        </p:spPr>
      </p:pic>
      <p:pic>
        <p:nvPicPr>
          <p:cNvPr id="7" name="Picture 6" descr="MR900100342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4869160"/>
            <a:ext cx="1584176" cy="158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1487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To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recap</a:t>
            </a:r>
            <a:endParaRPr lang="fr-CA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We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use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quotation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marks to show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exactly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what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someone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is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saying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Quotation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marks come in pairs,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like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socks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If a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statement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quote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is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at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the end of the sentence, use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regular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periods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BUT… if the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statement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quote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is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in the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begining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or middle of the sentence, use a comma.</a:t>
            </a:r>
            <a:endParaRPr lang="fr-CA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/>
          </a:bodyPr>
          <a:lstStyle/>
          <a:p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can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use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quotation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marks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correctly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when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I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write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fr-CA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395536" y="2708920"/>
            <a:ext cx="8229600" cy="2245647"/>
          </a:xfrm>
        </p:spPr>
        <p:txBody>
          <a:bodyPr/>
          <a:lstStyle/>
          <a:p>
            <a:endParaRPr lang="fr-CA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428860" y="274638"/>
            <a:ext cx="6257940" cy="1143000"/>
          </a:xfrm>
        </p:spPr>
        <p:txBody>
          <a:bodyPr/>
          <a:lstStyle/>
          <a:p>
            <a:pPr algn="l"/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can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Statement</a:t>
            </a:r>
            <a:endParaRPr lang="fr-CA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428860" y="1600200"/>
            <a:ext cx="6257940" cy="4525963"/>
          </a:xfrm>
        </p:spPr>
        <p:txBody>
          <a:bodyPr/>
          <a:lstStyle/>
          <a:p>
            <a:r>
              <a:rPr lang="fr-CA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 </a:t>
            </a:r>
            <a:r>
              <a:rPr lang="fr-CA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can</a:t>
            </a:r>
            <a:r>
              <a:rPr lang="fr-CA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use </a:t>
            </a:r>
            <a:r>
              <a:rPr lang="fr-CA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quotation</a:t>
            </a:r>
            <a:r>
              <a:rPr lang="fr-CA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marks </a:t>
            </a:r>
            <a:r>
              <a:rPr lang="fr-CA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correctly</a:t>
            </a:r>
            <a:r>
              <a:rPr lang="fr-CA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when</a:t>
            </a:r>
            <a:r>
              <a:rPr lang="fr-CA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 </a:t>
            </a:r>
            <a:r>
              <a:rPr lang="fr-CA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write</a:t>
            </a:r>
            <a:r>
              <a:rPr lang="fr-CA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endParaRPr lang="fr-CA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428860" y="274638"/>
            <a:ext cx="6257940" cy="1143000"/>
          </a:xfrm>
        </p:spPr>
        <p:txBody>
          <a:bodyPr/>
          <a:lstStyle/>
          <a:p>
            <a:pPr algn="l"/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Quotation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Marks</a:t>
            </a:r>
            <a:endParaRPr lang="fr-CA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428860" y="1600200"/>
            <a:ext cx="6257940" cy="4525963"/>
          </a:xfrm>
        </p:spPr>
        <p:txBody>
          <a:bodyPr/>
          <a:lstStyle/>
          <a:p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Quotation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marks are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used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to let the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reader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know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exactly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what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a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character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is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saying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Remember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like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socks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you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always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need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a pair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921811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Remember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charset="0"/>
              </a:rPr>
              <a:t>Quotation marks are put around the beginning and the end of the exact words a person says.</a:t>
            </a:r>
          </a:p>
          <a:p>
            <a:r>
              <a:rPr lang="ja-JP" altLang="en-US" dirty="0">
                <a:latin typeface="Times New Roman" charset="0"/>
              </a:rPr>
              <a:t>“</a:t>
            </a:r>
            <a:r>
              <a:rPr lang="en-US" dirty="0">
                <a:latin typeface="Times New Roman" charset="0"/>
              </a:rPr>
              <a:t>Leave the door open,</a:t>
            </a:r>
            <a:r>
              <a:rPr lang="ja-JP" altLang="en-US" dirty="0">
                <a:latin typeface="Times New Roman" charset="0"/>
              </a:rPr>
              <a:t>”</a:t>
            </a:r>
            <a:r>
              <a:rPr lang="en-US" dirty="0">
                <a:latin typeface="Times New Roman" charset="0"/>
              </a:rPr>
              <a:t> Mom said.</a:t>
            </a:r>
          </a:p>
          <a:p>
            <a:r>
              <a:rPr lang="en-US" dirty="0">
                <a:latin typeface="Times New Roman" charset="0"/>
              </a:rPr>
              <a:t>Tom asked, </a:t>
            </a:r>
            <a:r>
              <a:rPr lang="ja-JP" altLang="en-US" dirty="0">
                <a:latin typeface="Times New Roman" charset="0"/>
              </a:rPr>
              <a:t>“</a:t>
            </a:r>
            <a:r>
              <a:rPr lang="en-US" dirty="0">
                <a:latin typeface="Times New Roman" charset="0"/>
              </a:rPr>
              <a:t>Where are you going?</a:t>
            </a:r>
            <a:r>
              <a:rPr lang="ja-JP" altLang="en-US" dirty="0">
                <a:latin typeface="Times New Roman" charset="0"/>
              </a:rPr>
              <a:t>”</a:t>
            </a:r>
            <a:endParaRPr lang="en-US" dirty="0">
              <a:latin typeface="Times New Roman" charset="0"/>
            </a:endParaRPr>
          </a:p>
          <a:p>
            <a:r>
              <a:rPr lang="ja-JP" altLang="en-US" dirty="0">
                <a:latin typeface="Times New Roman" charset="0"/>
              </a:rPr>
              <a:t>“</a:t>
            </a:r>
            <a:r>
              <a:rPr lang="en-US" dirty="0">
                <a:latin typeface="Times New Roman" charset="0"/>
              </a:rPr>
              <a:t>I am going to the store,</a:t>
            </a:r>
            <a:r>
              <a:rPr lang="ja-JP" altLang="en-US" dirty="0">
                <a:latin typeface="Times New Roman" charset="0"/>
              </a:rPr>
              <a:t>”</a:t>
            </a:r>
            <a:r>
              <a:rPr lang="en-US" dirty="0">
                <a:latin typeface="Times New Roman" charset="0"/>
              </a:rPr>
              <a:t> explained Mom.</a:t>
            </a:r>
          </a:p>
          <a:p>
            <a:r>
              <a:rPr lang="en-US" dirty="0">
                <a:latin typeface="Times New Roman" charset="0"/>
              </a:rPr>
              <a:t>Tom shouted, </a:t>
            </a:r>
            <a:r>
              <a:rPr lang="ja-JP" altLang="en-US" dirty="0">
                <a:latin typeface="Times New Roman" charset="0"/>
              </a:rPr>
              <a:t>“</a:t>
            </a:r>
            <a:r>
              <a:rPr lang="en-US" dirty="0">
                <a:latin typeface="Times New Roman" charset="0"/>
              </a:rPr>
              <a:t>Wait for me!</a:t>
            </a:r>
            <a:r>
              <a:rPr lang="ja-JP" altLang="en-US" dirty="0">
                <a:latin typeface="Times New Roman" charset="0"/>
              </a:rPr>
              <a:t>”</a:t>
            </a:r>
            <a:endParaRPr lang="en-US" dirty="0">
              <a:latin typeface="Times New Roman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21310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need your white board, marker &amp; sock on your desk.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56289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err="1" smtClean="0">
                <a:solidFill>
                  <a:schemeClr val="bg1"/>
                </a:solidFill>
              </a:rPr>
              <a:t>Characters</a:t>
            </a:r>
            <a:r>
              <a:rPr lang="fr-CA" dirty="0" smtClean="0">
                <a:solidFill>
                  <a:schemeClr val="bg1"/>
                </a:solidFill>
              </a:rPr>
              <a:t> in </a:t>
            </a:r>
            <a:r>
              <a:rPr lang="fr-CA" u="sng" dirty="0" smtClean="0">
                <a:solidFill>
                  <a:schemeClr val="bg1"/>
                </a:solidFill>
              </a:rPr>
              <a:t>The </a:t>
            </a:r>
            <a:r>
              <a:rPr lang="fr-CA" u="sng" dirty="0" err="1" smtClean="0">
                <a:solidFill>
                  <a:schemeClr val="bg1"/>
                </a:solidFill>
              </a:rPr>
              <a:t>Little</a:t>
            </a:r>
            <a:r>
              <a:rPr lang="fr-CA" u="sng" dirty="0" smtClean="0">
                <a:solidFill>
                  <a:schemeClr val="bg1"/>
                </a:solidFill>
              </a:rPr>
              <a:t> </a:t>
            </a:r>
            <a:r>
              <a:rPr lang="fr-CA" u="sng" dirty="0" err="1" smtClean="0">
                <a:solidFill>
                  <a:schemeClr val="bg1"/>
                </a:solidFill>
              </a:rPr>
              <a:t>Red</a:t>
            </a:r>
            <a:r>
              <a:rPr lang="fr-CA" u="sng" dirty="0" smtClean="0">
                <a:solidFill>
                  <a:schemeClr val="bg1"/>
                </a:solidFill>
              </a:rPr>
              <a:t> </a:t>
            </a:r>
            <a:r>
              <a:rPr lang="fr-CA" u="sng" dirty="0" err="1" smtClean="0">
                <a:solidFill>
                  <a:schemeClr val="bg1"/>
                </a:solidFill>
              </a:rPr>
              <a:t>Hen</a:t>
            </a:r>
            <a:endParaRPr lang="fr-CA" u="sng" dirty="0">
              <a:solidFill>
                <a:schemeClr val="bg1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03433"/>
            <a:ext cx="5050904" cy="4525963"/>
          </a:xfrm>
        </p:spPr>
        <p:txBody>
          <a:bodyPr/>
          <a:lstStyle/>
          <a:p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Little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Red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Hen</a:t>
            </a:r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</a:t>
            </a:r>
            <a:endParaRPr lang="fr-CA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fr-CA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Pig</a:t>
            </a:r>
            <a:endParaRPr lang="fr-CA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Dog</a:t>
            </a:r>
          </a:p>
          <a:p>
            <a:r>
              <a:rPr lang="fr-C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Cat</a:t>
            </a:r>
            <a:endParaRPr lang="fr-CA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9" name="Picture 8" descr="MR900417436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4581128"/>
            <a:ext cx="1634480" cy="1634480"/>
          </a:xfrm>
          <a:prstGeom prst="rect">
            <a:avLst/>
          </a:prstGeom>
        </p:spPr>
      </p:pic>
      <p:pic>
        <p:nvPicPr>
          <p:cNvPr id="12" name="Picture 11" descr="MR900417482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4725144"/>
            <a:ext cx="1296144" cy="1296144"/>
          </a:xfrm>
          <a:prstGeom prst="rect">
            <a:avLst/>
          </a:prstGeom>
        </p:spPr>
      </p:pic>
      <p:pic>
        <p:nvPicPr>
          <p:cNvPr id="15" name="Picture 14" descr="MR900438167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4797152"/>
            <a:ext cx="1080120" cy="1202432"/>
          </a:xfrm>
          <a:prstGeom prst="rect">
            <a:avLst/>
          </a:prstGeom>
        </p:spPr>
      </p:pic>
      <p:pic>
        <p:nvPicPr>
          <p:cNvPr id="18" name="Picture 17" descr="MR900100342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2060848"/>
            <a:ext cx="2232248" cy="2232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Little Red Hen had seed.</a:t>
            </a:r>
          </a:p>
          <a:p>
            <a:pPr marL="0" indent="0">
              <a:buNone/>
            </a:pPr>
            <a:r>
              <a:rPr lang="en-US" dirty="0"/>
              <a:t> Who will help me work?  said Little Red Hen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 descr="MR90010034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3861048"/>
            <a:ext cx="2232248" cy="2232248"/>
          </a:xfrm>
          <a:prstGeom prst="rect">
            <a:avLst/>
          </a:prstGeom>
        </p:spPr>
      </p:pic>
      <p:pic>
        <p:nvPicPr>
          <p:cNvPr id="6" name="Picture 5" descr="MR900239539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221088"/>
            <a:ext cx="1008112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812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Pigs, it’s your turn.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Not </a:t>
            </a:r>
            <a:r>
              <a:rPr lang="en-US" dirty="0"/>
              <a:t>I   said Pig.</a:t>
            </a:r>
          </a:p>
          <a:p>
            <a:endParaRPr lang="en-US" dirty="0"/>
          </a:p>
        </p:txBody>
      </p:sp>
      <p:pic>
        <p:nvPicPr>
          <p:cNvPr id="4" name="Picture 3" descr="MR90041743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3212976"/>
            <a:ext cx="3002632" cy="3002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745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turn Cats.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Not </a:t>
            </a:r>
            <a:r>
              <a:rPr lang="en-US" dirty="0"/>
              <a:t>I   said Cat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 descr="MR90043816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3282226"/>
            <a:ext cx="2376264" cy="2645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1540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C103814959990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9237A12-503B-4160-BA88-2AF6547F524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</TotalTime>
  <Words>408</Words>
  <Application>Microsoft Macintosh PowerPoint</Application>
  <PresentationFormat>On-screen Show (4:3)</PresentationFormat>
  <Paragraphs>71</Paragraphs>
  <Slides>17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TC103814959990</vt:lpstr>
      <vt:lpstr>The Little Red Hen teaches us  how to use quotation marks</vt:lpstr>
      <vt:lpstr>I can Statement</vt:lpstr>
      <vt:lpstr>Quotation Marks</vt:lpstr>
      <vt:lpstr>Remember</vt:lpstr>
      <vt:lpstr>PowerPoint Presentation</vt:lpstr>
      <vt:lpstr>Characters in The Little Red Hen</vt:lpstr>
      <vt:lpstr>PowerPoint Presentation</vt:lpstr>
      <vt:lpstr>Pigs, it’s your turn.</vt:lpstr>
      <vt:lpstr>Your turn Cats.</vt:lpstr>
      <vt:lpstr>Go for it Dogs!</vt:lpstr>
      <vt:lpstr>Cats, Dogs, and Pigs</vt:lpstr>
      <vt:lpstr>Red Hens</vt:lpstr>
      <vt:lpstr>Watch for your part.</vt:lpstr>
      <vt:lpstr>Who is talking here?</vt:lpstr>
      <vt:lpstr>How about this one?</vt:lpstr>
      <vt:lpstr>To recap</vt:lpstr>
      <vt:lpstr>I can use quotation marks correctly when I write.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 NAME</dc:title>
  <dc:creator/>
  <cp:keywords/>
  <cp:lastModifiedBy>teacher</cp:lastModifiedBy>
  <cp:revision>18</cp:revision>
  <dcterms:modified xsi:type="dcterms:W3CDTF">2013-04-07T22:52:21Z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TC103814959990</vt:lpwstr>
  </property>
</Properties>
</file>